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BDE8B6-A081-416F-A59C-1DC93729BCA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1631EB-18BC-4D60-B3DC-F1D168CA792E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200" dirty="0" smtClean="0"/>
            <a:t>Линейный способ начисления амортизации- равномерное начисление амортизации в течение срока полезного использования объекта. Норма амортизации = 100%/</a:t>
          </a:r>
          <a:r>
            <a:rPr lang="en-US" sz="1200" dirty="0" smtClean="0"/>
            <a:t>n</a:t>
          </a:r>
          <a:r>
            <a:rPr lang="ru-RU" sz="1200" dirty="0" smtClean="0"/>
            <a:t>, где</a:t>
          </a:r>
          <a:r>
            <a:rPr lang="en-US" sz="1200" dirty="0" smtClean="0"/>
            <a:t> n</a:t>
          </a:r>
          <a:r>
            <a:rPr lang="ru-RU" sz="1200" dirty="0" smtClean="0"/>
            <a:t> – срок полезного использования </a:t>
          </a:r>
          <a:endParaRPr lang="ru-RU" sz="1200" dirty="0"/>
        </a:p>
      </dgm:t>
    </dgm:pt>
    <dgm:pt modelId="{6F06DE4B-7CC8-4A00-B2D8-B783E2EB27EB}" type="parTrans" cxnId="{71AB7CA6-0F85-495E-82A8-B00676494A68}">
      <dgm:prSet/>
      <dgm:spPr/>
      <dgm:t>
        <a:bodyPr/>
        <a:lstStyle/>
        <a:p>
          <a:endParaRPr lang="ru-RU"/>
        </a:p>
      </dgm:t>
    </dgm:pt>
    <dgm:pt modelId="{6995773F-82FE-4EE2-9221-CCBB79174780}" type="sibTrans" cxnId="{71AB7CA6-0F85-495E-82A8-B00676494A68}">
      <dgm:prSet/>
      <dgm:spPr/>
      <dgm:t>
        <a:bodyPr/>
        <a:lstStyle/>
        <a:p>
          <a:endParaRPr lang="ru-RU"/>
        </a:p>
      </dgm:t>
    </dgm:pt>
    <dgm:pt modelId="{3D2AAD39-FFA8-497E-920A-64CE18C70305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1200" dirty="0" smtClean="0"/>
            <a:t>Способ уменьшаемого остатка.  Сумму начисленной амортизации определяют исходя из остаточной стоимости ОС и нормы амортизации  и коэффициента ускорения</a:t>
          </a:r>
          <a:endParaRPr lang="ru-RU" sz="1200" dirty="0"/>
        </a:p>
      </dgm:t>
    </dgm:pt>
    <dgm:pt modelId="{B593B1A9-460C-4D10-8D2E-4626F2545956}" type="parTrans" cxnId="{4A14FB19-9EE8-4BB0-A90B-A7AC85D34B48}">
      <dgm:prSet/>
      <dgm:spPr/>
      <dgm:t>
        <a:bodyPr/>
        <a:lstStyle/>
        <a:p>
          <a:endParaRPr lang="ru-RU"/>
        </a:p>
      </dgm:t>
    </dgm:pt>
    <dgm:pt modelId="{5D9C7850-1CE8-462B-A677-9045538BC796}" type="sibTrans" cxnId="{4A14FB19-9EE8-4BB0-A90B-A7AC85D34B48}">
      <dgm:prSet/>
      <dgm:spPr/>
      <dgm:t>
        <a:bodyPr/>
        <a:lstStyle/>
        <a:p>
          <a:endParaRPr lang="ru-RU"/>
        </a:p>
      </dgm:t>
    </dgm:pt>
    <dgm:pt modelId="{18B23BF2-B171-46A7-AB13-D3AFBC9024A1}">
      <dgm:prSet phldrT="[Текст]" custT="1"/>
      <dgm:spPr/>
      <dgm:t>
        <a:bodyPr/>
        <a:lstStyle/>
        <a:p>
          <a:r>
            <a:rPr lang="ru-RU" sz="1200" dirty="0" smtClean="0"/>
            <a:t>Способ списания стоимости по сумме чисел лет срока полезного использования. Годовую сумму амортизационных начислений определяют исходя из первоначальной стоимости объекта основных средств и расчетного коэффициента.</a:t>
          </a:r>
          <a:endParaRPr lang="ru-RU" sz="1200" dirty="0"/>
        </a:p>
      </dgm:t>
    </dgm:pt>
    <dgm:pt modelId="{4813D0CB-D854-4CB3-B602-4828F0D2793B}" type="parTrans" cxnId="{B88EE028-63D5-4117-948D-63560D5D4FC6}">
      <dgm:prSet/>
      <dgm:spPr/>
      <dgm:t>
        <a:bodyPr/>
        <a:lstStyle/>
        <a:p>
          <a:endParaRPr lang="ru-RU"/>
        </a:p>
      </dgm:t>
    </dgm:pt>
    <dgm:pt modelId="{0792E53B-77FF-44BA-941B-FA989825BD53}" type="sibTrans" cxnId="{B88EE028-63D5-4117-948D-63560D5D4FC6}">
      <dgm:prSet/>
      <dgm:spPr/>
      <dgm:t>
        <a:bodyPr/>
        <a:lstStyle/>
        <a:p>
          <a:endParaRPr lang="ru-RU"/>
        </a:p>
      </dgm:t>
    </dgm:pt>
    <dgm:pt modelId="{71930E34-48FA-437A-B8F4-6ECEF4160A5B}" type="pres">
      <dgm:prSet presAssocID="{73BDE8B6-A081-416F-A59C-1DC93729BCA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D9EC13-13A4-4E48-BE17-95A9AC494C77}" type="pres">
      <dgm:prSet presAssocID="{DA1631EB-18BC-4D60-B3DC-F1D168CA792E}" presName="parentLin" presStyleCnt="0"/>
      <dgm:spPr/>
    </dgm:pt>
    <dgm:pt modelId="{8ACE75DD-AA6F-4440-B010-70FB63F3E115}" type="pres">
      <dgm:prSet presAssocID="{DA1631EB-18BC-4D60-B3DC-F1D168CA792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1AF983A-1760-468C-9CD9-D155BB1894F4}" type="pres">
      <dgm:prSet presAssocID="{DA1631EB-18BC-4D60-B3DC-F1D168CA792E}" presName="parentText" presStyleLbl="node1" presStyleIdx="0" presStyleCnt="3" custScaleX="96273" custScaleY="35567" custLinFactX="15789" custLinFactNeighborX="100000" custLinFactNeighborY="-448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5D7FB4-67E3-46E1-ABB7-07CE396C3E10}" type="pres">
      <dgm:prSet presAssocID="{DA1631EB-18BC-4D60-B3DC-F1D168CA792E}" presName="negativeSpace" presStyleCnt="0"/>
      <dgm:spPr/>
    </dgm:pt>
    <dgm:pt modelId="{3DBF4DDC-18D2-4E4F-9584-E82A124EB0D3}" type="pres">
      <dgm:prSet presAssocID="{DA1631EB-18BC-4D60-B3DC-F1D168CA792E}" presName="childText" presStyleLbl="conFgAcc1" presStyleIdx="0" presStyleCnt="3" custScaleX="81827" custScaleY="51815" custLinFactY="-31876" custLinFactNeighborX="3478" custLinFactNeighborY="-100000">
        <dgm:presLayoutVars>
          <dgm:bulletEnabled val="1"/>
        </dgm:presLayoutVars>
      </dgm:prSet>
      <dgm:spPr/>
    </dgm:pt>
    <dgm:pt modelId="{B675A50A-AA35-4944-A9A8-3F689CA1F34C}" type="pres">
      <dgm:prSet presAssocID="{6995773F-82FE-4EE2-9221-CCBB79174780}" presName="spaceBetweenRectangles" presStyleCnt="0"/>
      <dgm:spPr/>
    </dgm:pt>
    <dgm:pt modelId="{BFB1D900-D69A-419E-BE9C-AADB0089009F}" type="pres">
      <dgm:prSet presAssocID="{3D2AAD39-FFA8-497E-920A-64CE18C70305}" presName="parentLin" presStyleCnt="0"/>
      <dgm:spPr/>
    </dgm:pt>
    <dgm:pt modelId="{6BD20A04-3331-46DF-9DD0-0ADD8DBDD64A}" type="pres">
      <dgm:prSet presAssocID="{3D2AAD39-FFA8-497E-920A-64CE18C7030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BC1DF2C-A754-4133-980B-65D3108301C6}" type="pres">
      <dgm:prSet presAssocID="{3D2AAD39-FFA8-497E-920A-64CE18C70305}" presName="parentText" presStyleLbl="node1" presStyleIdx="1" presStyleCnt="3" custScaleY="33493" custLinFactX="14286" custLinFactNeighborX="100000" custLinFactNeighborY="-373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517216-02C5-4E64-A01D-735FB6C96451}" type="pres">
      <dgm:prSet presAssocID="{3D2AAD39-FFA8-497E-920A-64CE18C70305}" presName="negativeSpace" presStyleCnt="0"/>
      <dgm:spPr/>
    </dgm:pt>
    <dgm:pt modelId="{631F6173-11AD-4483-B8B4-2C740E26EAF7}" type="pres">
      <dgm:prSet presAssocID="{3D2AAD39-FFA8-497E-920A-64CE18C70305}" presName="childText" presStyleLbl="conFgAcc1" presStyleIdx="1" presStyleCnt="3" custScaleX="80960" custScaleY="51208" custLinFactY="-7354" custLinFactNeighborX="4348" custLinFactNeighborY="-100000">
        <dgm:presLayoutVars>
          <dgm:bulletEnabled val="1"/>
        </dgm:presLayoutVars>
      </dgm:prSet>
      <dgm:spPr/>
    </dgm:pt>
    <dgm:pt modelId="{F17404A8-208A-4FE9-8AAB-5CA368FBDD1C}" type="pres">
      <dgm:prSet presAssocID="{5D9C7850-1CE8-462B-A677-9045538BC796}" presName="spaceBetweenRectangles" presStyleCnt="0"/>
      <dgm:spPr/>
    </dgm:pt>
    <dgm:pt modelId="{74DA05C5-5A54-430A-BA17-A29CA787A8F8}" type="pres">
      <dgm:prSet presAssocID="{18B23BF2-B171-46A7-AB13-D3AFBC9024A1}" presName="parentLin" presStyleCnt="0"/>
      <dgm:spPr/>
    </dgm:pt>
    <dgm:pt modelId="{78F86B07-293F-412C-9D54-0E9D7FCEF8A5}" type="pres">
      <dgm:prSet presAssocID="{18B23BF2-B171-46A7-AB13-D3AFBC9024A1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E292FB7A-710A-4A6E-939B-D73647B1BB0F}" type="pres">
      <dgm:prSet presAssocID="{18B23BF2-B171-46A7-AB13-D3AFBC9024A1}" presName="parentText" presStyleLbl="node1" presStyleIdx="2" presStyleCnt="3" custScaleX="101681" custScaleY="40470" custLinFactX="10559" custLinFactNeighborX="100000" custLinFactNeighborY="-301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CB67A8-C174-45AA-8625-70D2C4A54C54}" type="pres">
      <dgm:prSet presAssocID="{18B23BF2-B171-46A7-AB13-D3AFBC9024A1}" presName="negativeSpace" presStyleCnt="0"/>
      <dgm:spPr/>
    </dgm:pt>
    <dgm:pt modelId="{33FCFE5D-CBA5-497E-9715-AB71110C10C4}" type="pres">
      <dgm:prSet presAssocID="{18B23BF2-B171-46A7-AB13-D3AFBC9024A1}" presName="childText" presStyleLbl="conFgAcc1" presStyleIdx="2" presStyleCnt="3" custScaleX="70962" custScaleY="65857" custLinFactNeighborX="4348" custLinFactNeighborY="-48610">
        <dgm:presLayoutVars>
          <dgm:bulletEnabled val="1"/>
        </dgm:presLayoutVars>
      </dgm:prSet>
      <dgm:spPr/>
    </dgm:pt>
  </dgm:ptLst>
  <dgm:cxnLst>
    <dgm:cxn modelId="{F804E78C-9240-4438-825D-BF086445B887}" type="presOf" srcId="{DA1631EB-18BC-4D60-B3DC-F1D168CA792E}" destId="{11AF983A-1760-468C-9CD9-D155BB1894F4}" srcOrd="1" destOrd="0" presId="urn:microsoft.com/office/officeart/2005/8/layout/list1"/>
    <dgm:cxn modelId="{FFDF35FB-DED6-4E5C-8FE8-E5EB01FAF7A4}" type="presOf" srcId="{DA1631EB-18BC-4D60-B3DC-F1D168CA792E}" destId="{8ACE75DD-AA6F-4440-B010-70FB63F3E115}" srcOrd="0" destOrd="0" presId="urn:microsoft.com/office/officeart/2005/8/layout/list1"/>
    <dgm:cxn modelId="{71AB7CA6-0F85-495E-82A8-B00676494A68}" srcId="{73BDE8B6-A081-416F-A59C-1DC93729BCA2}" destId="{DA1631EB-18BC-4D60-B3DC-F1D168CA792E}" srcOrd="0" destOrd="0" parTransId="{6F06DE4B-7CC8-4A00-B2D8-B783E2EB27EB}" sibTransId="{6995773F-82FE-4EE2-9221-CCBB79174780}"/>
    <dgm:cxn modelId="{4A14FB19-9EE8-4BB0-A90B-A7AC85D34B48}" srcId="{73BDE8B6-A081-416F-A59C-1DC93729BCA2}" destId="{3D2AAD39-FFA8-497E-920A-64CE18C70305}" srcOrd="1" destOrd="0" parTransId="{B593B1A9-460C-4D10-8D2E-4626F2545956}" sibTransId="{5D9C7850-1CE8-462B-A677-9045538BC796}"/>
    <dgm:cxn modelId="{A2AB6BAB-20ED-41B1-AEC0-5D45857F0EA3}" type="presOf" srcId="{73BDE8B6-A081-416F-A59C-1DC93729BCA2}" destId="{71930E34-48FA-437A-B8F4-6ECEF4160A5B}" srcOrd="0" destOrd="0" presId="urn:microsoft.com/office/officeart/2005/8/layout/list1"/>
    <dgm:cxn modelId="{9D7D2847-4340-4552-9E38-6D8B53EF5A81}" type="presOf" srcId="{18B23BF2-B171-46A7-AB13-D3AFBC9024A1}" destId="{E292FB7A-710A-4A6E-939B-D73647B1BB0F}" srcOrd="1" destOrd="0" presId="urn:microsoft.com/office/officeart/2005/8/layout/list1"/>
    <dgm:cxn modelId="{DD565245-313C-497D-BEF7-EF8D4FE3F68E}" type="presOf" srcId="{3D2AAD39-FFA8-497E-920A-64CE18C70305}" destId="{8BC1DF2C-A754-4133-980B-65D3108301C6}" srcOrd="1" destOrd="0" presId="urn:microsoft.com/office/officeart/2005/8/layout/list1"/>
    <dgm:cxn modelId="{B88EE028-63D5-4117-948D-63560D5D4FC6}" srcId="{73BDE8B6-A081-416F-A59C-1DC93729BCA2}" destId="{18B23BF2-B171-46A7-AB13-D3AFBC9024A1}" srcOrd="2" destOrd="0" parTransId="{4813D0CB-D854-4CB3-B602-4828F0D2793B}" sibTransId="{0792E53B-77FF-44BA-941B-FA989825BD53}"/>
    <dgm:cxn modelId="{607F5579-F13D-45F7-AB6D-FC2D674E7C66}" type="presOf" srcId="{3D2AAD39-FFA8-497E-920A-64CE18C70305}" destId="{6BD20A04-3331-46DF-9DD0-0ADD8DBDD64A}" srcOrd="0" destOrd="0" presId="urn:microsoft.com/office/officeart/2005/8/layout/list1"/>
    <dgm:cxn modelId="{47C4907D-6DCD-44A3-B4D7-54897876C410}" type="presOf" srcId="{18B23BF2-B171-46A7-AB13-D3AFBC9024A1}" destId="{78F86B07-293F-412C-9D54-0E9D7FCEF8A5}" srcOrd="0" destOrd="0" presId="urn:microsoft.com/office/officeart/2005/8/layout/list1"/>
    <dgm:cxn modelId="{258104FA-2886-4A37-9BF0-C0DE98E43E29}" type="presParOf" srcId="{71930E34-48FA-437A-B8F4-6ECEF4160A5B}" destId="{06D9EC13-13A4-4E48-BE17-95A9AC494C77}" srcOrd="0" destOrd="0" presId="urn:microsoft.com/office/officeart/2005/8/layout/list1"/>
    <dgm:cxn modelId="{251B66CD-DED6-4428-B068-68F34A78B75C}" type="presParOf" srcId="{06D9EC13-13A4-4E48-BE17-95A9AC494C77}" destId="{8ACE75DD-AA6F-4440-B010-70FB63F3E115}" srcOrd="0" destOrd="0" presId="urn:microsoft.com/office/officeart/2005/8/layout/list1"/>
    <dgm:cxn modelId="{422A86DD-7541-4701-9EEE-418001DB1225}" type="presParOf" srcId="{06D9EC13-13A4-4E48-BE17-95A9AC494C77}" destId="{11AF983A-1760-468C-9CD9-D155BB1894F4}" srcOrd="1" destOrd="0" presId="urn:microsoft.com/office/officeart/2005/8/layout/list1"/>
    <dgm:cxn modelId="{70AA9282-A992-4F23-AB1B-EAFD8EBFFE13}" type="presParOf" srcId="{71930E34-48FA-437A-B8F4-6ECEF4160A5B}" destId="{B15D7FB4-67E3-46E1-ABB7-07CE396C3E10}" srcOrd="1" destOrd="0" presId="urn:microsoft.com/office/officeart/2005/8/layout/list1"/>
    <dgm:cxn modelId="{D7662059-D036-493D-914C-299DA8B1FA36}" type="presParOf" srcId="{71930E34-48FA-437A-B8F4-6ECEF4160A5B}" destId="{3DBF4DDC-18D2-4E4F-9584-E82A124EB0D3}" srcOrd="2" destOrd="0" presId="urn:microsoft.com/office/officeart/2005/8/layout/list1"/>
    <dgm:cxn modelId="{DE425B33-22EA-47D5-A2CA-0965B13EC51A}" type="presParOf" srcId="{71930E34-48FA-437A-B8F4-6ECEF4160A5B}" destId="{B675A50A-AA35-4944-A9A8-3F689CA1F34C}" srcOrd="3" destOrd="0" presId="urn:microsoft.com/office/officeart/2005/8/layout/list1"/>
    <dgm:cxn modelId="{71F406B3-6DDB-483E-B2C4-B374A6145169}" type="presParOf" srcId="{71930E34-48FA-437A-B8F4-6ECEF4160A5B}" destId="{BFB1D900-D69A-419E-BE9C-AADB0089009F}" srcOrd="4" destOrd="0" presId="urn:microsoft.com/office/officeart/2005/8/layout/list1"/>
    <dgm:cxn modelId="{82D6F9C7-E8FF-47C5-9973-FDE30CD92603}" type="presParOf" srcId="{BFB1D900-D69A-419E-BE9C-AADB0089009F}" destId="{6BD20A04-3331-46DF-9DD0-0ADD8DBDD64A}" srcOrd="0" destOrd="0" presId="urn:microsoft.com/office/officeart/2005/8/layout/list1"/>
    <dgm:cxn modelId="{4179925B-190E-4144-985E-54AD683A5EAB}" type="presParOf" srcId="{BFB1D900-D69A-419E-BE9C-AADB0089009F}" destId="{8BC1DF2C-A754-4133-980B-65D3108301C6}" srcOrd="1" destOrd="0" presId="urn:microsoft.com/office/officeart/2005/8/layout/list1"/>
    <dgm:cxn modelId="{6FDB197A-F226-487D-85DF-C91D7E3AC037}" type="presParOf" srcId="{71930E34-48FA-437A-B8F4-6ECEF4160A5B}" destId="{BB517216-02C5-4E64-A01D-735FB6C96451}" srcOrd="5" destOrd="0" presId="urn:microsoft.com/office/officeart/2005/8/layout/list1"/>
    <dgm:cxn modelId="{DB2070AB-978B-4804-91FE-43C4515709FC}" type="presParOf" srcId="{71930E34-48FA-437A-B8F4-6ECEF4160A5B}" destId="{631F6173-11AD-4483-B8B4-2C740E26EAF7}" srcOrd="6" destOrd="0" presId="urn:microsoft.com/office/officeart/2005/8/layout/list1"/>
    <dgm:cxn modelId="{7D72D052-0560-437B-87D6-F5821145E9C3}" type="presParOf" srcId="{71930E34-48FA-437A-B8F4-6ECEF4160A5B}" destId="{F17404A8-208A-4FE9-8AAB-5CA368FBDD1C}" srcOrd="7" destOrd="0" presId="urn:microsoft.com/office/officeart/2005/8/layout/list1"/>
    <dgm:cxn modelId="{DAF4BAE6-365D-45CE-886F-9295CF9DEFCE}" type="presParOf" srcId="{71930E34-48FA-437A-B8F4-6ECEF4160A5B}" destId="{74DA05C5-5A54-430A-BA17-A29CA787A8F8}" srcOrd="8" destOrd="0" presId="urn:microsoft.com/office/officeart/2005/8/layout/list1"/>
    <dgm:cxn modelId="{74B89780-4B4D-42A2-A414-A91270C05675}" type="presParOf" srcId="{74DA05C5-5A54-430A-BA17-A29CA787A8F8}" destId="{78F86B07-293F-412C-9D54-0E9D7FCEF8A5}" srcOrd="0" destOrd="0" presId="urn:microsoft.com/office/officeart/2005/8/layout/list1"/>
    <dgm:cxn modelId="{C26B147A-08F3-4B67-A043-5CBAC19B2B65}" type="presParOf" srcId="{74DA05C5-5A54-430A-BA17-A29CA787A8F8}" destId="{E292FB7A-710A-4A6E-939B-D73647B1BB0F}" srcOrd="1" destOrd="0" presId="urn:microsoft.com/office/officeart/2005/8/layout/list1"/>
    <dgm:cxn modelId="{5182E67B-C33C-47D9-9E53-390E02DD4915}" type="presParOf" srcId="{71930E34-48FA-437A-B8F4-6ECEF4160A5B}" destId="{CBCB67A8-C174-45AA-8625-70D2C4A54C54}" srcOrd="9" destOrd="0" presId="urn:microsoft.com/office/officeart/2005/8/layout/list1"/>
    <dgm:cxn modelId="{A832F16B-31C9-475B-9D32-078B5212BB4E}" type="presParOf" srcId="{71930E34-48FA-437A-B8F4-6ECEF4160A5B}" destId="{33FCFE5D-CBA5-497E-9715-AB71110C10C4}" srcOrd="10" destOrd="0" presId="urn:microsoft.com/office/officeart/2005/8/layout/list1"/>
  </dgm:cxnLst>
  <dgm:bg>
    <a:solidFill>
      <a:schemeClr val="bg2">
        <a:lumMod val="75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45E66B-DC7B-4BA1-AB1B-C1FA4BE44FFA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81483D4-0279-425A-8848-3B3F4208D212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dirty="0" smtClean="0"/>
            <a:t>КРАТКОСРОЧНАЯ</a:t>
          </a:r>
        </a:p>
        <a:p>
          <a:r>
            <a:rPr lang="ru-RU" sz="1200" dirty="0" smtClean="0"/>
            <a:t>(ТЕКУЩАЯ)</a:t>
          </a:r>
          <a:endParaRPr lang="ru-RU" sz="1200" dirty="0"/>
        </a:p>
      </dgm:t>
    </dgm:pt>
    <dgm:pt modelId="{FAC45E23-57A0-402F-90FF-AD51AAD6AFD5}" type="parTrans" cxnId="{70540683-580A-4A15-8BC4-5E2788DF8718}">
      <dgm:prSet/>
      <dgm:spPr/>
      <dgm:t>
        <a:bodyPr/>
        <a:lstStyle/>
        <a:p>
          <a:endParaRPr lang="ru-RU"/>
        </a:p>
      </dgm:t>
    </dgm:pt>
    <dgm:pt modelId="{34F1430F-D73C-4EA3-9665-59BB2FCFDCAF}" type="sibTrans" cxnId="{70540683-580A-4A15-8BC4-5E2788DF8718}">
      <dgm:prSet/>
      <dgm:spPr/>
      <dgm:t>
        <a:bodyPr/>
        <a:lstStyle/>
        <a:p>
          <a:endParaRPr lang="ru-RU"/>
        </a:p>
      </dgm:t>
    </dgm:pt>
    <dgm:pt modelId="{09068E33-524C-4F4D-8FB6-AFDA5D770C7E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dirty="0" smtClean="0"/>
            <a:t>ДОЛГОСРОЧНАЯ</a:t>
          </a:r>
        </a:p>
        <a:p>
          <a:r>
            <a:rPr lang="ru-RU" sz="1200" dirty="0" smtClean="0"/>
            <a:t>(ФИНАНСОВАЯ)</a:t>
          </a:r>
          <a:endParaRPr lang="ru-RU" sz="1200" dirty="0"/>
        </a:p>
      </dgm:t>
    </dgm:pt>
    <dgm:pt modelId="{167693F6-D968-4FCD-8D61-63F62B21586E}" type="parTrans" cxnId="{09FD625C-F713-40BE-A2AD-6F9B5BD7DA24}">
      <dgm:prSet/>
      <dgm:spPr/>
      <dgm:t>
        <a:bodyPr/>
        <a:lstStyle/>
        <a:p>
          <a:endParaRPr lang="ru-RU"/>
        </a:p>
      </dgm:t>
    </dgm:pt>
    <dgm:pt modelId="{055E882D-2068-408A-A132-F0A7C4C77971}" type="sibTrans" cxnId="{09FD625C-F713-40BE-A2AD-6F9B5BD7DA24}">
      <dgm:prSet/>
      <dgm:spPr/>
      <dgm:t>
        <a:bodyPr/>
        <a:lstStyle/>
        <a:p>
          <a:endParaRPr lang="ru-RU"/>
        </a:p>
      </dgm:t>
    </dgm:pt>
    <dgm:pt modelId="{38AD50B2-8DF8-49C1-9EBA-2D8BE9238C2F}" type="pres">
      <dgm:prSet presAssocID="{F645E66B-DC7B-4BA1-AB1B-C1FA4BE44FF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910322-D5C2-43A1-91D1-889D0BDD2C4B}" type="pres">
      <dgm:prSet presAssocID="{C81483D4-0279-425A-8848-3B3F4208D212}" presName="arrow" presStyleLbl="node1" presStyleIdx="0" presStyleCnt="2" custScaleX="74189" custRadScaleRad="102863" custRadScaleInc="99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371864-FD6A-4BD4-9E3D-7BC1C5BEBE14}" type="pres">
      <dgm:prSet presAssocID="{09068E33-524C-4F4D-8FB6-AFDA5D770C7E}" presName="arrow" presStyleLbl="node1" presStyleIdx="1" presStyleCnt="2" custScaleX="78819" custRadScaleRad="65914" custRadScaleInc="156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540683-580A-4A15-8BC4-5E2788DF8718}" srcId="{F645E66B-DC7B-4BA1-AB1B-C1FA4BE44FFA}" destId="{C81483D4-0279-425A-8848-3B3F4208D212}" srcOrd="0" destOrd="0" parTransId="{FAC45E23-57A0-402F-90FF-AD51AAD6AFD5}" sibTransId="{34F1430F-D73C-4EA3-9665-59BB2FCFDCAF}"/>
    <dgm:cxn modelId="{402E2A23-6342-4443-A665-CB836C443CF2}" type="presOf" srcId="{09068E33-524C-4F4D-8FB6-AFDA5D770C7E}" destId="{27371864-FD6A-4BD4-9E3D-7BC1C5BEBE14}" srcOrd="0" destOrd="0" presId="urn:microsoft.com/office/officeart/2005/8/layout/arrow5"/>
    <dgm:cxn modelId="{5821C09E-C4C6-482B-80C9-C17C8179E5FB}" type="presOf" srcId="{F645E66B-DC7B-4BA1-AB1B-C1FA4BE44FFA}" destId="{38AD50B2-8DF8-49C1-9EBA-2D8BE9238C2F}" srcOrd="0" destOrd="0" presId="urn:microsoft.com/office/officeart/2005/8/layout/arrow5"/>
    <dgm:cxn modelId="{09FD625C-F713-40BE-A2AD-6F9B5BD7DA24}" srcId="{F645E66B-DC7B-4BA1-AB1B-C1FA4BE44FFA}" destId="{09068E33-524C-4F4D-8FB6-AFDA5D770C7E}" srcOrd="1" destOrd="0" parTransId="{167693F6-D968-4FCD-8D61-63F62B21586E}" sibTransId="{055E882D-2068-408A-A132-F0A7C4C77971}"/>
    <dgm:cxn modelId="{A268CA6C-94D1-4DE5-ADF0-9A5551F84247}" type="presOf" srcId="{C81483D4-0279-425A-8848-3B3F4208D212}" destId="{44910322-D5C2-43A1-91D1-889D0BDD2C4B}" srcOrd="0" destOrd="0" presId="urn:microsoft.com/office/officeart/2005/8/layout/arrow5"/>
    <dgm:cxn modelId="{F6AAA110-10ED-4162-94AB-B5C33C2FDC54}" type="presParOf" srcId="{38AD50B2-8DF8-49C1-9EBA-2D8BE9238C2F}" destId="{44910322-D5C2-43A1-91D1-889D0BDD2C4B}" srcOrd="0" destOrd="0" presId="urn:microsoft.com/office/officeart/2005/8/layout/arrow5"/>
    <dgm:cxn modelId="{C223FCEC-364B-4412-95E3-0DC1DB623BFA}" type="presParOf" srcId="{38AD50B2-8DF8-49C1-9EBA-2D8BE9238C2F}" destId="{27371864-FD6A-4BD4-9E3D-7BC1C5BEBE14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BF4DDC-18D2-4E4F-9584-E82A124EB0D3}">
      <dsp:nvSpPr>
        <dsp:cNvPr id="0" name=""/>
        <dsp:cNvSpPr/>
      </dsp:nvSpPr>
      <dsp:spPr>
        <a:xfrm>
          <a:off x="283245" y="0"/>
          <a:ext cx="6663935" cy="83567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AF983A-1760-468C-9CD9-D155BB1894F4}">
      <dsp:nvSpPr>
        <dsp:cNvPr id="0" name=""/>
        <dsp:cNvSpPr/>
      </dsp:nvSpPr>
      <dsp:spPr>
        <a:xfrm>
          <a:off x="1714484" y="71436"/>
          <a:ext cx="5488285" cy="671960"/>
        </a:xfrm>
        <a:prstGeom prst="round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475" tIns="0" rIns="215475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Линейный способ начисления амортизации- равномерное начисление амортизации в течение срока полезного использования объекта. Норма амортизации = 100%/</a:t>
          </a:r>
          <a:r>
            <a:rPr lang="en-US" sz="1200" kern="1200" dirty="0" smtClean="0"/>
            <a:t>n</a:t>
          </a:r>
          <a:r>
            <a:rPr lang="ru-RU" sz="1200" kern="1200" dirty="0" smtClean="0"/>
            <a:t>, где</a:t>
          </a:r>
          <a:r>
            <a:rPr lang="en-US" sz="1200" kern="1200" dirty="0" smtClean="0"/>
            <a:t> n</a:t>
          </a:r>
          <a:r>
            <a:rPr lang="ru-RU" sz="1200" kern="1200" dirty="0" smtClean="0"/>
            <a:t> – срок полезного использования </a:t>
          </a:r>
          <a:endParaRPr lang="ru-RU" sz="1200" kern="1200" dirty="0"/>
        </a:p>
      </dsp:txBody>
      <dsp:txXfrm>
        <a:off x="1714484" y="71436"/>
        <a:ext cx="5488285" cy="671960"/>
      </dsp:txXfrm>
    </dsp:sp>
    <dsp:sp modelId="{631F6173-11AD-4483-B8B4-2C740E26EAF7}">
      <dsp:nvSpPr>
        <dsp:cNvPr id="0" name=""/>
        <dsp:cNvSpPr/>
      </dsp:nvSpPr>
      <dsp:spPr>
        <a:xfrm>
          <a:off x="354098" y="1051132"/>
          <a:ext cx="6593327" cy="82588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C1DF2C-A754-4133-980B-65D3108301C6}">
      <dsp:nvSpPr>
        <dsp:cNvPr id="0" name=""/>
        <dsp:cNvSpPr/>
      </dsp:nvSpPr>
      <dsp:spPr>
        <a:xfrm>
          <a:off x="1628802" y="1121460"/>
          <a:ext cx="5700752" cy="632776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475" tIns="0" rIns="215475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Способ уменьшаемого остатка.  Сумму начисленной амортизации определяют исходя из остаточной стоимости ОС и нормы амортизации  и коэффициента ускорения</a:t>
          </a:r>
          <a:endParaRPr lang="ru-RU" sz="1200" kern="1200" dirty="0"/>
        </a:p>
      </dsp:txBody>
      <dsp:txXfrm>
        <a:off x="1628802" y="1121460"/>
        <a:ext cx="5700752" cy="632776"/>
      </dsp:txXfrm>
    </dsp:sp>
    <dsp:sp modelId="{33FCFE5D-CBA5-497E-9715-AB71110C10C4}">
      <dsp:nvSpPr>
        <dsp:cNvPr id="0" name=""/>
        <dsp:cNvSpPr/>
      </dsp:nvSpPr>
      <dsp:spPr>
        <a:xfrm>
          <a:off x="354098" y="2047582"/>
          <a:ext cx="5779097" cy="106214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92FB7A-710A-4A6E-939B-D73647B1BB0F}">
      <dsp:nvSpPr>
        <dsp:cNvPr id="0" name=""/>
        <dsp:cNvSpPr/>
      </dsp:nvSpPr>
      <dsp:spPr>
        <a:xfrm>
          <a:off x="1416335" y="2117920"/>
          <a:ext cx="5796582" cy="7645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475" tIns="0" rIns="215475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Способ списания стоимости по сумме чисел лет срока полезного использования. Годовую сумму амортизационных начислений определяют исходя из первоначальной стоимости объекта основных средств и расчетного коэффициента.</a:t>
          </a:r>
          <a:endParaRPr lang="ru-RU" sz="1200" kern="1200" dirty="0"/>
        </a:p>
      </dsp:txBody>
      <dsp:txXfrm>
        <a:off x="1416335" y="2117920"/>
        <a:ext cx="5796582" cy="76459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4910322-D5C2-43A1-91D1-889D0BDD2C4B}">
      <dsp:nvSpPr>
        <dsp:cNvPr id="0" name=""/>
        <dsp:cNvSpPr/>
      </dsp:nvSpPr>
      <dsp:spPr>
        <a:xfrm rot="16200000">
          <a:off x="269295" y="-269290"/>
          <a:ext cx="1548050" cy="2086631"/>
        </a:xfrm>
        <a:prstGeom prst="downArrow">
          <a:avLst>
            <a:gd name="adj1" fmla="val 50000"/>
            <a:gd name="adj2" fmla="val 35000"/>
          </a:avLst>
        </a:prstGeom>
        <a:gradFill rotWithShape="1">
          <a:gsLst>
            <a:gs pos="0">
              <a:schemeClr val="accent2">
                <a:tint val="35000"/>
                <a:satMod val="260000"/>
              </a:schemeClr>
            </a:gs>
            <a:gs pos="30000">
              <a:schemeClr val="accent2">
                <a:tint val="38000"/>
                <a:satMod val="260000"/>
              </a:schemeClr>
            </a:gs>
            <a:gs pos="75000">
              <a:schemeClr val="accent2">
                <a:tint val="55000"/>
                <a:satMod val="255000"/>
              </a:schemeClr>
            </a:gs>
            <a:gs pos="100000">
              <a:schemeClr val="accent2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2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КРАТКОСРОЧНАЯ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(ТЕКУЩАЯ)</a:t>
          </a:r>
          <a:endParaRPr lang="ru-RU" sz="1200" kern="1200" dirty="0"/>
        </a:p>
      </dsp:txBody>
      <dsp:txXfrm rot="16200000">
        <a:off x="269295" y="-269290"/>
        <a:ext cx="1548050" cy="2086631"/>
      </dsp:txXfrm>
    </dsp:sp>
    <dsp:sp modelId="{27371864-FD6A-4BD4-9E3D-7BC1C5BEBE14}">
      <dsp:nvSpPr>
        <dsp:cNvPr id="0" name=""/>
        <dsp:cNvSpPr/>
      </dsp:nvSpPr>
      <dsp:spPr>
        <a:xfrm rot="5400000">
          <a:off x="1935496" y="380667"/>
          <a:ext cx="1644662" cy="2086631"/>
        </a:xfrm>
        <a:prstGeom prst="downArrow">
          <a:avLst>
            <a:gd name="adj1" fmla="val 50000"/>
            <a:gd name="adj2" fmla="val 35000"/>
          </a:avLst>
        </a:prstGeom>
        <a:gradFill rotWithShape="1">
          <a:gsLst>
            <a:gs pos="0">
              <a:schemeClr val="accent2">
                <a:tint val="35000"/>
                <a:satMod val="260000"/>
              </a:schemeClr>
            </a:gs>
            <a:gs pos="30000">
              <a:schemeClr val="accent2">
                <a:tint val="38000"/>
                <a:satMod val="260000"/>
              </a:schemeClr>
            </a:gs>
            <a:gs pos="75000">
              <a:schemeClr val="accent2">
                <a:tint val="55000"/>
                <a:satMod val="255000"/>
              </a:schemeClr>
            </a:gs>
            <a:gs pos="100000">
              <a:schemeClr val="accent2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2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ДОЛГОСРОЧНАЯ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(ФИНАНСОВАЯ)</a:t>
          </a:r>
          <a:endParaRPr lang="ru-RU" sz="1200" kern="1200" dirty="0"/>
        </a:p>
      </dsp:txBody>
      <dsp:txXfrm rot="5400000">
        <a:off x="1935496" y="380667"/>
        <a:ext cx="1644662" cy="20866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advClick="0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advClick="0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advClick="0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advClick="0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advClick="0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advClick="0"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1670" y="1052736"/>
            <a:ext cx="6715172" cy="43924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b="0" dirty="0" smtClean="0"/>
              <a:t>дисциплина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3"/>
                </a:solidFill>
              </a:rPr>
              <a:t>Бухгалтерский учет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b="0" dirty="0" smtClean="0"/>
              <a:t>тема</a:t>
            </a:r>
            <a:r>
              <a:rPr lang="ru-RU" dirty="0" smtClean="0"/>
              <a:t> </a:t>
            </a:r>
            <a:r>
              <a:rPr lang="ru-RU" u="sng" dirty="0" smtClean="0">
                <a:solidFill>
                  <a:schemeClr val="accent2">
                    <a:lumMod val="75000"/>
                  </a:schemeClr>
                </a:solidFill>
              </a:rPr>
              <a:t>«Задачи учета основных средств. Виды оценки основных средств. Документальное оформление поступления и выбытия основных средств»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75856" y="332656"/>
            <a:ext cx="419439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cap="small" dirty="0" smtClean="0">
                <a:solidFill>
                  <a:srgbClr val="575F6D"/>
                </a:solidFill>
                <a:ea typeface="+mj-ea"/>
                <a:cs typeface="+mj-cs"/>
              </a:rPr>
              <a:t>   ГБПОУ «ЮУГК»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467600" cy="29684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Методы начисление амортизации основных средств</a:t>
            </a:r>
            <a:endParaRPr lang="ru-RU" sz="16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642910" y="714356"/>
          <a:ext cx="8143932" cy="42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28662" y="3929066"/>
            <a:ext cx="248602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714744" y="3929066"/>
            <a:ext cx="306365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В современной практике 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используется – линейный способ</a:t>
            </a:r>
            <a:r>
              <a:rPr lang="ru-RU" sz="1600" dirty="0" smtClean="0">
                <a:solidFill>
                  <a:srgbClr val="FF0000"/>
                </a:solidFill>
              </a:rPr>
              <a:t>.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43306" y="4500570"/>
            <a:ext cx="5044971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Стоимость ОС считается затратами, она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равномерно списывается в течение всего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срока полезного использования.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Срок полезного использования</a:t>
            </a:r>
            <a:r>
              <a:rPr lang="ru-RU" sz="1400" dirty="0" smtClean="0">
                <a:solidFill>
                  <a:schemeClr val="bg1"/>
                </a:solidFill>
              </a:rPr>
              <a:t> это период времени в 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течении которого организация собирается использовать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ОС для получения дохода.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71670" y="4429132"/>
            <a:ext cx="1285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К= 1/</a:t>
            </a:r>
            <a:r>
              <a:rPr lang="en-US" sz="1200" b="1" dirty="0" smtClean="0"/>
              <a:t>n ×100%</a:t>
            </a:r>
            <a:endParaRPr lang="ru-RU" sz="1200" b="1" dirty="0"/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rgbClr val="FF0000"/>
                </a:solidFill>
              </a:rPr>
              <a:t>Методы начисления амортизации</a:t>
            </a: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857232"/>
            <a:ext cx="8429684" cy="561672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>
                <a:solidFill>
                  <a:srgbClr val="FF0000"/>
                </a:solidFill>
              </a:rPr>
              <a:t>Амортизация – это отражение затрат по приобретению ОС в течении всего срока полезного использования.</a:t>
            </a:r>
          </a:p>
          <a:p>
            <a:pPr>
              <a:buNone/>
            </a:pPr>
            <a:r>
              <a:rPr lang="ru-RU" sz="1400" dirty="0" smtClean="0">
                <a:solidFill>
                  <a:srgbClr val="FF0000"/>
                </a:solidFill>
              </a:rPr>
              <a:t>В современной практике рекомендован линейный способ начисления амортизации.</a:t>
            </a:r>
          </a:p>
          <a:p>
            <a:pPr>
              <a:buNone/>
            </a:pPr>
            <a:r>
              <a:rPr lang="ru-RU" sz="1400" dirty="0" smtClean="0">
                <a:solidFill>
                  <a:srgbClr val="FF0000"/>
                </a:solidFill>
              </a:rPr>
              <a:t>Различают 2 вида износа ОС:</a:t>
            </a:r>
          </a:p>
          <a:p>
            <a:pPr>
              <a:buNone/>
            </a:pPr>
            <a:endParaRPr lang="ru-RU" sz="1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1800" dirty="0" smtClean="0">
                <a:solidFill>
                  <a:srgbClr val="FF0000"/>
                </a:solidFill>
              </a:rPr>
              <a:t>      </a:t>
            </a: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4" name="Выноска со стрелками влево/вправо 3"/>
          <p:cNvSpPr/>
          <p:nvPr/>
        </p:nvSpPr>
        <p:spPr>
          <a:xfrm>
            <a:off x="3857620" y="2143116"/>
            <a:ext cx="1285884" cy="933262"/>
          </a:xfrm>
          <a:prstGeom prst="leftRightArrowCallout">
            <a:avLst>
              <a:gd name="adj1" fmla="val 2365"/>
              <a:gd name="adj2" fmla="val 22171"/>
              <a:gd name="adj3" fmla="val 16511"/>
              <a:gd name="adj4" fmla="val 57225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износ</a:t>
            </a:r>
            <a:endParaRPr lang="ru-RU" sz="1600" dirty="0"/>
          </a:p>
        </p:txBody>
      </p:sp>
      <p:sp>
        <p:nvSpPr>
          <p:cNvPr id="5" name="Пятно 1 4"/>
          <p:cNvSpPr/>
          <p:nvPr/>
        </p:nvSpPr>
        <p:spPr>
          <a:xfrm>
            <a:off x="5786446" y="1928802"/>
            <a:ext cx="2857520" cy="1643074"/>
          </a:xfrm>
          <a:prstGeom prst="irregularSeal1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Физический</a:t>
            </a:r>
            <a:endParaRPr lang="ru-RU" dirty="0"/>
          </a:p>
        </p:txBody>
      </p:sp>
      <p:sp>
        <p:nvSpPr>
          <p:cNvPr id="6" name="Пятно 1 5"/>
          <p:cNvSpPr/>
          <p:nvPr/>
        </p:nvSpPr>
        <p:spPr>
          <a:xfrm>
            <a:off x="571472" y="1928802"/>
            <a:ext cx="2486036" cy="1571636"/>
          </a:xfrm>
          <a:prstGeom prst="irregularSeal1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Моральный</a:t>
            </a:r>
          </a:p>
          <a:p>
            <a:pPr algn="ctr"/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71472" y="3571876"/>
            <a:ext cx="2428891" cy="16004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Частичная утрата</a:t>
            </a:r>
          </a:p>
          <a:p>
            <a:pPr algn="ctr"/>
            <a:r>
              <a:rPr lang="ru-RU" sz="1400" dirty="0" smtClean="0"/>
              <a:t>ОС их потребительской</a:t>
            </a:r>
          </a:p>
          <a:p>
            <a:pPr algn="ctr"/>
            <a:r>
              <a:rPr lang="ru-RU" sz="1400" dirty="0" smtClean="0"/>
              <a:t>стоимости под влиянием</a:t>
            </a:r>
          </a:p>
          <a:p>
            <a:pPr algn="ctr"/>
            <a:r>
              <a:rPr lang="ru-RU" sz="1400" dirty="0" smtClean="0"/>
              <a:t>технического прогресса и </a:t>
            </a:r>
          </a:p>
          <a:p>
            <a:pPr algn="ctr"/>
            <a:r>
              <a:rPr lang="ru-RU" sz="1400" dirty="0" smtClean="0"/>
              <a:t>совершенствования процесса</a:t>
            </a:r>
          </a:p>
          <a:p>
            <a:pPr algn="ctr"/>
            <a:r>
              <a:rPr lang="ru-RU" sz="1400" dirty="0" smtClean="0"/>
              <a:t>производства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6215074" y="3786190"/>
            <a:ext cx="2214578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/>
              <a:t>Утрата основными </a:t>
            </a:r>
          </a:p>
          <a:p>
            <a:r>
              <a:rPr lang="ru-RU" sz="1400" dirty="0" smtClean="0"/>
              <a:t>средствами их </a:t>
            </a:r>
          </a:p>
          <a:p>
            <a:r>
              <a:rPr lang="ru-RU" sz="1400" dirty="0" smtClean="0"/>
              <a:t>первоначальных</a:t>
            </a:r>
          </a:p>
          <a:p>
            <a:r>
              <a:rPr lang="ru-RU" sz="1400" dirty="0" smtClean="0"/>
              <a:t>качеств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4786322"/>
            <a:ext cx="1643045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3571876"/>
            <a:ext cx="1714482" cy="1352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  <p:bldP spid="6" grpId="0" build="p" animBg="1"/>
      <p:bldP spid="7" grpId="0" animBg="1"/>
      <p:bldP spid="8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85728"/>
            <a:ext cx="6853262" cy="35719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Аренда основных средств</a:t>
            </a:r>
            <a:endParaRPr lang="ru-RU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75770"/>
            <a:ext cx="8786874" cy="578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85786" y="1285860"/>
            <a:ext cx="8366393" cy="116955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Создаваемые фирмы, часто не имеют финансовой возможности для приобретения зданий,</a:t>
            </a:r>
          </a:p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машин, оборудования транспортных средств. Временное затруднение удается преодолеть </a:t>
            </a:r>
          </a:p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за счет получения в аренду объектов основных средств. </a:t>
            </a:r>
            <a:r>
              <a:rPr lang="ru-RU" sz="1400" dirty="0" smtClean="0">
                <a:solidFill>
                  <a:srgbClr val="FF0000"/>
                </a:solidFill>
              </a:rPr>
              <a:t>Аренда-это обязанность одной стороны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предоставить другой какое-либо имущество за определенное  вознаграждение во временное 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пользование.</a:t>
            </a:r>
          </a:p>
        </p:txBody>
      </p:sp>
      <p:graphicFrame>
        <p:nvGraphicFramePr>
          <p:cNvPr id="8" name="Схема 7"/>
          <p:cNvGraphicFramePr/>
          <p:nvPr/>
        </p:nvGraphicFramePr>
        <p:xfrm>
          <a:off x="2428860" y="2928934"/>
          <a:ext cx="4286280" cy="2246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143108" y="2571744"/>
            <a:ext cx="50006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РАЗЛИЧАЮТ 2 ВИДА АРЕНДНЫХ ОТНОЩЕНИЙ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4786314" y="3286124"/>
            <a:ext cx="18229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НА СРОК ДО 1 ГОДА</a:t>
            </a:r>
            <a:endParaRPr lang="ru-RU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2071670" y="4643446"/>
            <a:ext cx="21579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НА СРОК БОЛЕЕ 1 ГОДА</a:t>
            </a:r>
            <a:endParaRPr lang="ru-RU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357159" y="3000372"/>
            <a:ext cx="2071701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В </a:t>
            </a:r>
            <a:r>
              <a:rPr lang="ru-RU" sz="1100" dirty="0" smtClean="0"/>
              <a:t>ПЕРИОД АРЕНДЫ</a:t>
            </a:r>
          </a:p>
          <a:p>
            <a:r>
              <a:rPr lang="ru-RU" sz="1100" dirty="0" smtClean="0"/>
              <a:t>ПРАВА И ОБЯЗАННОСТИ</a:t>
            </a:r>
          </a:p>
          <a:p>
            <a:r>
              <a:rPr lang="ru-RU" sz="1100" dirty="0" smtClean="0"/>
              <a:t>СОБСТВЕННИКА ОСТАЮТСЯ</a:t>
            </a:r>
          </a:p>
          <a:p>
            <a:r>
              <a:rPr lang="ru-RU" sz="1100" dirty="0" smtClean="0"/>
              <a:t>У </a:t>
            </a:r>
            <a:r>
              <a:rPr lang="ru-RU" sz="1100" dirty="0" smtClean="0">
                <a:solidFill>
                  <a:srgbClr val="FF0000"/>
                </a:solidFill>
              </a:rPr>
              <a:t>АРЕНДОДАТЕЛЯ</a:t>
            </a:r>
            <a:r>
              <a:rPr lang="ru-RU" sz="1100" dirty="0" smtClean="0"/>
              <a:t>.</a:t>
            </a:r>
          </a:p>
          <a:p>
            <a:r>
              <a:rPr lang="ru-RU" sz="1200" dirty="0" smtClean="0"/>
              <a:t>К </a:t>
            </a:r>
            <a:r>
              <a:rPr lang="ru-RU" sz="1100" dirty="0" smtClean="0">
                <a:solidFill>
                  <a:srgbClr val="FF0000"/>
                </a:solidFill>
              </a:rPr>
              <a:t>АРЕНДАТОРУ </a:t>
            </a:r>
          </a:p>
          <a:p>
            <a:r>
              <a:rPr lang="ru-RU" sz="1100" dirty="0" smtClean="0"/>
              <a:t>ПЕРЕХОДИТ ПРАВО </a:t>
            </a:r>
          </a:p>
          <a:p>
            <a:r>
              <a:rPr lang="ru-RU" sz="1100" dirty="0" smtClean="0"/>
              <a:t>ВЛАДЕНИЯ И </a:t>
            </a:r>
          </a:p>
          <a:p>
            <a:r>
              <a:rPr lang="ru-RU" sz="1100" dirty="0" smtClean="0"/>
              <a:t>ПОЛЬЗОВАНИЯ</a:t>
            </a:r>
            <a:r>
              <a:rPr lang="ru-RU" sz="1200" dirty="0" smtClean="0"/>
              <a:t>.</a:t>
            </a:r>
            <a:endParaRPr lang="ru-RU" sz="11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642910" y="5286388"/>
            <a:ext cx="7986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ПЕРЕДАЧА В АРЕНДУ ОС производится по </a:t>
            </a:r>
            <a:r>
              <a:rPr lang="ru-RU" sz="1200" dirty="0" smtClean="0">
                <a:solidFill>
                  <a:srgbClr val="FF0000"/>
                </a:solidFill>
              </a:rPr>
              <a:t>ДОГОВОРУ АРЕНДЫ </a:t>
            </a:r>
            <a:r>
              <a:rPr lang="ru-RU" sz="1200" dirty="0" smtClean="0"/>
              <a:t>и оформляется </a:t>
            </a:r>
            <a:r>
              <a:rPr lang="ru-RU" sz="1200" dirty="0" smtClean="0">
                <a:solidFill>
                  <a:srgbClr val="FF0000"/>
                </a:solidFill>
              </a:rPr>
              <a:t>АКТОМ ПРИЕМКИ-</a:t>
            </a:r>
          </a:p>
          <a:p>
            <a:r>
              <a:rPr lang="ru-RU" sz="1200" dirty="0" smtClean="0">
                <a:solidFill>
                  <a:srgbClr val="FF0000"/>
                </a:solidFill>
              </a:rPr>
              <a:t>ПЕРЕДАЧИ </a:t>
            </a:r>
            <a:r>
              <a:rPr lang="ru-RU" sz="1200" dirty="0" smtClean="0"/>
              <a:t> ОС1 в 2 экземплярах: 1 у арендодателя 2 арендатору</a:t>
            </a:r>
            <a:endParaRPr lang="ru-RU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7143768" y="2500306"/>
            <a:ext cx="147989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20/60</a:t>
            </a:r>
          </a:p>
          <a:p>
            <a:r>
              <a:rPr lang="ru-RU" sz="1600" dirty="0" smtClean="0">
                <a:solidFill>
                  <a:srgbClr val="FF0000"/>
                </a:solidFill>
              </a:rPr>
              <a:t>44/60</a:t>
            </a:r>
          </a:p>
          <a:p>
            <a:r>
              <a:rPr lang="ru-RU" sz="1600" dirty="0" smtClean="0">
                <a:solidFill>
                  <a:srgbClr val="FF0000"/>
                </a:solidFill>
              </a:rPr>
              <a:t>26/60- </a:t>
            </a:r>
            <a:r>
              <a:rPr lang="ru-RU" sz="1400" dirty="0" smtClean="0"/>
              <a:t>аренда </a:t>
            </a:r>
          </a:p>
          <a:p>
            <a:r>
              <a:rPr lang="ru-RU" sz="1400" dirty="0" smtClean="0"/>
              <a:t>офиса, мы </a:t>
            </a:r>
          </a:p>
          <a:p>
            <a:r>
              <a:rPr lang="ru-RU" sz="1400" dirty="0" smtClean="0"/>
              <a:t>арендуем</a:t>
            </a:r>
            <a:endParaRPr lang="ru-RU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6929454" y="4000504"/>
            <a:ext cx="19255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76/91.1- мы сдаем</a:t>
            </a:r>
          </a:p>
          <a:p>
            <a:r>
              <a:rPr lang="ru-RU" sz="1600" dirty="0" smtClean="0">
                <a:solidFill>
                  <a:srgbClr val="FF0000"/>
                </a:solidFill>
              </a:rPr>
              <a:t>62/90.1- мы сдаем</a:t>
            </a:r>
            <a:endParaRPr lang="ru-RU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Click="0">
    <p:split orient="vert"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/>
              <a:t>Основные понятия, изучаемые на уроке: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Понятие основных средств;</a:t>
            </a:r>
          </a:p>
          <a:p>
            <a:r>
              <a:rPr lang="ru-RU" dirty="0" smtClean="0"/>
              <a:t>Классификация основных средств;</a:t>
            </a:r>
          </a:p>
          <a:p>
            <a:r>
              <a:rPr lang="ru-RU" dirty="0" smtClean="0"/>
              <a:t>Задачи учета основных средств;</a:t>
            </a:r>
          </a:p>
          <a:p>
            <a:r>
              <a:rPr lang="ru-RU" dirty="0" smtClean="0"/>
              <a:t>Способы оценки основных средств;</a:t>
            </a:r>
          </a:p>
          <a:p>
            <a:r>
              <a:rPr lang="ru-RU" dirty="0" smtClean="0"/>
              <a:t>Источники поступления основных средств в организацию;</a:t>
            </a:r>
          </a:p>
          <a:p>
            <a:r>
              <a:rPr lang="ru-RU" dirty="0" smtClean="0"/>
              <a:t>Документация по учету основных средств;</a:t>
            </a:r>
          </a:p>
          <a:p>
            <a:r>
              <a:rPr lang="ru-RU" dirty="0" smtClean="0"/>
              <a:t>Аналитический учет основных средств;</a:t>
            </a:r>
          </a:p>
          <a:p>
            <a:r>
              <a:rPr lang="ru-RU" dirty="0" smtClean="0"/>
              <a:t>Синтетический учет основных средств;</a:t>
            </a:r>
          </a:p>
          <a:p>
            <a:r>
              <a:rPr lang="ru-RU" dirty="0" smtClean="0"/>
              <a:t>НДС по приобретенным основным средствам.</a:t>
            </a:r>
            <a:endParaRPr lang="ru-RU" dirty="0"/>
          </a:p>
        </p:txBody>
      </p:sp>
    </p:spTree>
  </p:cSld>
  <p:clrMapOvr>
    <a:masterClrMapping/>
  </p:clrMapOvr>
  <p:transition advClick="0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7467600" cy="571504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Основные средства и задачи учета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1600" i="1" dirty="0" smtClean="0"/>
              <a:t>Основные средства </a:t>
            </a:r>
            <a:r>
              <a:rPr lang="ru-RU" sz="1600" dirty="0" smtClean="0"/>
              <a:t>это средства труда  используемые на предприятии в течении длительного времени более 12 месяцев или в нескольких производственных циклах имеют стоимость свыше 40 000 рублей.</a:t>
            </a:r>
          </a:p>
          <a:p>
            <a:endParaRPr lang="ru-RU" sz="1600" dirty="0"/>
          </a:p>
        </p:txBody>
      </p:sp>
      <p:pic>
        <p:nvPicPr>
          <p:cNvPr id="4" name="Рисунок 3" descr="C:\Users\сергей\AppData\Local\Microsoft\Windows\Temporary Internet Files\Content.IE5\HY8RBT0G\MP900202111[1]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500306"/>
            <a:ext cx="18192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123\AppData\Local\Temp\MP9004439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2643182"/>
            <a:ext cx="2000264" cy="142876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071942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235743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4071942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 descr="Картинки по запросу основные средства предприятия картинки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36096" y="4365104"/>
            <a:ext cx="2381250" cy="1905000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00042"/>
            <a:ext cx="7467600" cy="5973910"/>
          </a:xfrm>
        </p:spPr>
        <p:txBody>
          <a:bodyPr/>
          <a:lstStyle/>
          <a:p>
            <a:pPr>
              <a:buNone/>
            </a:pPr>
            <a:r>
              <a:rPr lang="ru-RU" sz="1600" dirty="0" smtClean="0"/>
              <a:t>Согласно ПБУ 6/01 «Учет основных средств » активы будут относиться к основным средствам при единовременном выполнении  следующих условий: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 smtClean="0"/>
              <a:t> используются в производстве продукции, при выполнении работ или оказании услуг, либо для управленческих нужд организации.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 smtClean="0"/>
              <a:t> используются в течении длительного времени т.е. срока полезного использования, продолжительностью свыше </a:t>
            </a:r>
            <a:r>
              <a:rPr lang="ru-RU" sz="1600" dirty="0" smtClean="0">
                <a:solidFill>
                  <a:srgbClr val="FF0000"/>
                </a:solidFill>
              </a:rPr>
              <a:t>12 месяцев, стоимость свыше 40 000</a:t>
            </a:r>
            <a:endParaRPr lang="ru-RU" sz="1600" dirty="0" smtClean="0"/>
          </a:p>
          <a:p>
            <a:pPr>
              <a:buFont typeface="Wingdings" pitchFamily="2" charset="2"/>
              <a:buChar char="§"/>
            </a:pPr>
            <a:r>
              <a:rPr lang="ru-RU" sz="1600" dirty="0" smtClean="0"/>
              <a:t> организация не предпологает последующую перепродажу данных активов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 smtClean="0"/>
              <a:t> способность приносить доходы в будущем</a:t>
            </a:r>
          </a:p>
          <a:p>
            <a:pPr algn="ctr">
              <a:buNone/>
            </a:pPr>
            <a:r>
              <a:rPr lang="ru-RU" sz="1800" dirty="0" smtClean="0"/>
              <a:t>Задачи учета ОС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 smtClean="0"/>
              <a:t> контроль за сохранностью и наличием ОС по местам их использования, правильное документальное оформление и своевременное отражение в учете их поступление перемещение и выбытие.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 smtClean="0"/>
              <a:t> исчисление амортизации 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 smtClean="0"/>
              <a:t>контроль за рациональным расходованием ресурсов на реконструкцию и модернизацию ОС.</a:t>
            </a: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</p:spTree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214290"/>
            <a:ext cx="8429684" cy="557216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800" dirty="0"/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395536" y="260648"/>
            <a:ext cx="7286676" cy="785818"/>
          </a:xfrm>
          <a:prstGeom prst="downArrowCallout">
            <a:avLst>
              <a:gd name="adj1" fmla="val 0"/>
              <a:gd name="adj2" fmla="val 39545"/>
              <a:gd name="adj3" fmla="val 49935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Классификация основных средств</a:t>
            </a:r>
            <a:endParaRPr lang="ru-RU" dirty="0"/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642910" y="1071546"/>
            <a:ext cx="1643074" cy="114300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По назначению</a:t>
            </a:r>
            <a:endParaRPr lang="ru-RU" sz="1400" dirty="0"/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2643174" y="1071546"/>
            <a:ext cx="1428760" cy="107157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По  видам</a:t>
            </a:r>
            <a:endParaRPr lang="ru-RU" sz="1400" dirty="0"/>
          </a:p>
        </p:txBody>
      </p:sp>
      <p:sp>
        <p:nvSpPr>
          <p:cNvPr id="7" name="Блок-схема: перфолента 6"/>
          <p:cNvSpPr/>
          <p:nvPr/>
        </p:nvSpPr>
        <p:spPr>
          <a:xfrm>
            <a:off x="4572000" y="1000108"/>
            <a:ext cx="1785950" cy="1214446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По степени  использования</a:t>
            </a:r>
            <a:endParaRPr lang="ru-RU" sz="1400" dirty="0"/>
          </a:p>
        </p:txBody>
      </p:sp>
      <p:sp>
        <p:nvSpPr>
          <p:cNvPr id="8" name="Блок-схема: перфолента 7"/>
          <p:cNvSpPr/>
          <p:nvPr/>
        </p:nvSpPr>
        <p:spPr>
          <a:xfrm>
            <a:off x="6572264" y="928670"/>
            <a:ext cx="1928826" cy="128588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 зависимости от имеющихся прав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2500306"/>
            <a:ext cx="2286016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ru-RU" sz="1400" dirty="0" smtClean="0"/>
              <a:t>Производственные основные средства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 smtClean="0"/>
              <a:t>Непроизводственные основные средства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643174" y="2214554"/>
            <a:ext cx="1928826" cy="3571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ru-RU" sz="1400" dirty="0" smtClean="0"/>
              <a:t>Здания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 smtClean="0"/>
              <a:t>Сооружения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 smtClean="0"/>
              <a:t>Передаточные устройства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 smtClean="0"/>
              <a:t>Машины и оборудование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 smtClean="0"/>
              <a:t>Транспортные средства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 smtClean="0"/>
              <a:t>Инструменты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 smtClean="0"/>
              <a:t>Хозяйственный  инвентарь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 smtClean="0"/>
              <a:t> рабочий скот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 smtClean="0"/>
              <a:t>Многолетние насаждения</a:t>
            </a:r>
          </a:p>
          <a:p>
            <a:endParaRPr lang="ru-RU" sz="1400" dirty="0" smtClean="0"/>
          </a:p>
          <a:p>
            <a:pPr algn="ctr">
              <a:buFont typeface="Wingdings" pitchFamily="2" charset="2"/>
              <a:buChar char="v"/>
            </a:pP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14876" y="2500306"/>
            <a:ext cx="1857388" cy="2143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ru-RU" sz="1400" dirty="0" smtClean="0"/>
              <a:t>В эксплуатации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 smtClean="0"/>
              <a:t>В запасе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 smtClean="0"/>
              <a:t>В стадии достройки, дооборудования, реконструкции 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 smtClean="0"/>
              <a:t> На консервации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786578" y="2500306"/>
            <a:ext cx="1714512" cy="22145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ru-RU" sz="1400" dirty="0" smtClean="0"/>
              <a:t>Собственные 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 smtClean="0"/>
              <a:t>Арендованные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 smtClean="0"/>
              <a:t> Полученные организацией безвозмездно в доверительное управление</a:t>
            </a:r>
          </a:p>
          <a:p>
            <a:pPr algn="ctr">
              <a:buFont typeface="Wingdings" pitchFamily="2" charset="2"/>
              <a:buChar char="v"/>
            </a:pPr>
            <a:endParaRPr lang="ru-RU" dirty="0"/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 animBg="1"/>
      <p:bldP spid="5" grpId="0" build="p" animBg="1"/>
      <p:bldP spid="6" grpId="0" build="p" animBg="1"/>
      <p:bldP spid="7" grpId="0" build="p" animBg="1"/>
      <p:bldP spid="8" grpId="0" build="p" animBg="1"/>
      <p:bldP spid="9" grpId="0" build="p" animBg="1"/>
      <p:bldP spid="10" grpId="0" build="p" animBg="1"/>
      <p:bldP spid="11" grpId="0" build="p" animBg="1"/>
      <p:bldP spid="12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39718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rgbClr val="7030A0"/>
                </a:solidFill>
              </a:rPr>
              <a:t>3 способа учета основных средств как инвентарного объекта</a:t>
            </a:r>
            <a:endParaRPr lang="ru-RU" sz="16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000108"/>
            <a:ext cx="8001056" cy="4873752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Объект числится со всеми приспособлениями например оборудование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Объект числиться как отдельный предмет 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Объект числится как комплекс</a:t>
            </a:r>
          </a:p>
          <a:p>
            <a:pPr marL="342900" indent="-342900">
              <a:buNone/>
            </a:pPr>
            <a:endParaRPr lang="ru-RU" sz="1600" dirty="0" smtClean="0"/>
          </a:p>
          <a:p>
            <a:pPr marL="342900" indent="-342900">
              <a:buNone/>
            </a:pPr>
            <a:endParaRPr lang="ru-RU" sz="1600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996952"/>
            <a:ext cx="1828800" cy="1543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1" descr="Картинки по запросу основные средства предприятия картин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412776"/>
            <a:ext cx="1800225" cy="2543175"/>
          </a:xfrm>
          <a:prstGeom prst="rect">
            <a:avLst/>
          </a:prstGeom>
          <a:noFill/>
        </p:spPr>
      </p:pic>
      <p:pic>
        <p:nvPicPr>
          <p:cNvPr id="8" name="Picture 13" descr="Картинки по запросу основные средства предприятия картинк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4005064"/>
            <a:ext cx="2739008" cy="1908448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Оценка основных средств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00108"/>
            <a:ext cx="8115328" cy="54738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Остаточная стоимость </a:t>
            </a:r>
            <a:r>
              <a:rPr lang="ru-RU" sz="1400" dirty="0" smtClean="0"/>
              <a:t>– определяется вычитанием из первоначальной стоимости суммы начисленной амортизации основных средств.</a:t>
            </a:r>
          </a:p>
          <a:p>
            <a:pPr>
              <a:buNone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Восстановительная стоимость </a:t>
            </a:r>
            <a:r>
              <a:rPr lang="ru-RU" sz="1400" dirty="0" smtClean="0"/>
              <a:t>– это стоимость воспроизводства основных средств в современных условиях – стоимость объектов исходя их действующих цен на момент переоценки.</a:t>
            </a:r>
          </a:p>
          <a:p>
            <a:pPr>
              <a:buNone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Первоначальная стоимость </a:t>
            </a:r>
            <a:r>
              <a:rPr lang="ru-RU" sz="1400" dirty="0" smtClean="0"/>
              <a:t>–  стоимость основных средств плюс затраты связанные с приобретением  доставкой, установкой и т.д.</a:t>
            </a:r>
          </a:p>
          <a:p>
            <a:pPr>
              <a:buNone/>
            </a:pPr>
            <a:endParaRPr lang="ru-RU" sz="1400" dirty="0"/>
          </a:p>
        </p:txBody>
      </p:sp>
      <p:sp>
        <p:nvSpPr>
          <p:cNvPr id="5" name="Тройная стрелка влево/вправо/вверх 4"/>
          <p:cNvSpPr/>
          <p:nvPr/>
        </p:nvSpPr>
        <p:spPr>
          <a:xfrm>
            <a:off x="2857488" y="3643314"/>
            <a:ext cx="2928958" cy="2071702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Стоимость основных средств</a:t>
            </a:r>
            <a:endParaRPr lang="ru-RU" sz="1600" dirty="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3071802" y="2857496"/>
            <a:ext cx="2714644" cy="68408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Первоначальная стоимость</a:t>
            </a:r>
            <a:endParaRPr lang="ru-RU" sz="1600" dirty="0"/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571472" y="4572008"/>
            <a:ext cx="2071702" cy="82696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Остаточная стоимость</a:t>
            </a:r>
            <a:endParaRPr lang="ru-RU" sz="1600" dirty="0"/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6000760" y="4572008"/>
            <a:ext cx="2286016" cy="8572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Восстановительная</a:t>
            </a:r>
            <a:r>
              <a:rPr lang="ru-RU" dirty="0" smtClean="0"/>
              <a:t> стоимость</a:t>
            </a:r>
            <a:endParaRPr lang="ru-RU" dirty="0"/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Документальное оформление основных средств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857232"/>
            <a:ext cx="8186766" cy="561672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ОС1 </a:t>
            </a:r>
            <a:r>
              <a:rPr lang="ru-RU" sz="1800" dirty="0" smtClean="0"/>
              <a:t>Акт приемки передачи объекта основных средств.</a:t>
            </a:r>
          </a:p>
          <a:p>
            <a:pPr>
              <a:buNone/>
            </a:pPr>
            <a:r>
              <a:rPr lang="ru-RU" dirty="0" smtClean="0"/>
              <a:t>ОС 2 </a:t>
            </a:r>
            <a:r>
              <a:rPr lang="ru-RU" sz="1800" dirty="0" smtClean="0"/>
              <a:t>Накладная на внутреннее перемещение объекта ОС</a:t>
            </a:r>
          </a:p>
          <a:p>
            <a:pPr>
              <a:buNone/>
            </a:pPr>
            <a:r>
              <a:rPr lang="ru-RU" dirty="0" smtClean="0"/>
              <a:t>ОС3 </a:t>
            </a:r>
            <a:r>
              <a:rPr lang="ru-RU" sz="1800" dirty="0" smtClean="0"/>
              <a:t>Акт приемки-сдачи отремонтированных, реконструированных ОС </a:t>
            </a:r>
          </a:p>
          <a:p>
            <a:pPr>
              <a:buNone/>
            </a:pPr>
            <a:r>
              <a:rPr lang="ru-RU" dirty="0" smtClean="0"/>
              <a:t>ОС4 </a:t>
            </a:r>
            <a:r>
              <a:rPr lang="ru-RU" sz="1800" dirty="0" smtClean="0"/>
              <a:t>Акт на списание объекта ОС</a:t>
            </a:r>
          </a:p>
          <a:p>
            <a:pPr>
              <a:buNone/>
            </a:pPr>
            <a:r>
              <a:rPr lang="ru-RU" dirty="0" smtClean="0"/>
              <a:t>ОС6 </a:t>
            </a:r>
            <a:r>
              <a:rPr lang="ru-RU" sz="1800" dirty="0" smtClean="0"/>
              <a:t>Инвентарная карточка учета ОС</a:t>
            </a:r>
          </a:p>
          <a:p>
            <a:pPr>
              <a:buNone/>
            </a:pPr>
            <a:r>
              <a:rPr lang="ru-RU" dirty="0" smtClean="0"/>
              <a:t>ОС6б </a:t>
            </a:r>
            <a:r>
              <a:rPr lang="ru-RU" sz="1800" dirty="0" smtClean="0"/>
              <a:t>Инвентарная книга (карточка) учета ОС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ОС10 </a:t>
            </a:r>
            <a:r>
              <a:rPr lang="ru-RU" sz="1800" dirty="0" smtClean="0"/>
              <a:t>Опись</a:t>
            </a:r>
            <a:r>
              <a:rPr lang="ru-RU" dirty="0" smtClean="0"/>
              <a:t> </a:t>
            </a:r>
            <a:r>
              <a:rPr lang="ru-RU" sz="1800" dirty="0" smtClean="0"/>
              <a:t>инвентарных карточек по учету ОС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ОС12 </a:t>
            </a:r>
            <a:r>
              <a:rPr lang="ru-RU" sz="1800" dirty="0" smtClean="0"/>
              <a:t>Карточка учета движения ОС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785786" y="4429132"/>
            <a:ext cx="7358114" cy="1214446"/>
          </a:xfrm>
          <a:prstGeom prst="wedgeRoundRectCallout">
            <a:avLst>
              <a:gd name="adj1" fmla="val -8525"/>
              <a:gd name="adj2" fmla="val 10383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Единицей учета ОС является отдельный инвентарный объект. Каждому инвентарному объекту присваивается инвентарный номер, который сохраняется за объектом на все время его нахождения в эксплуатации, запасе, консервации.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397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Поступление основных средств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214290"/>
            <a:ext cx="8286808" cy="625966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sz="1400" dirty="0" smtClean="0">
                <a:solidFill>
                  <a:schemeClr val="accent3"/>
                </a:solidFill>
              </a:rPr>
              <a:t>Учет наличия и движения основных средств принадлежащих предприятию ведут на </a:t>
            </a:r>
          </a:p>
          <a:p>
            <a:pPr>
              <a:buNone/>
            </a:pPr>
            <a:r>
              <a:rPr lang="ru-RU" sz="1400" b="1" dirty="0" smtClean="0">
                <a:solidFill>
                  <a:schemeClr val="accent3"/>
                </a:solidFill>
              </a:rPr>
              <a:t>счете 01 «Основные средства» по первоначальной стоимости.</a:t>
            </a:r>
          </a:p>
          <a:p>
            <a:pPr>
              <a:buNone/>
            </a:pPr>
            <a:r>
              <a:rPr lang="ru-RU" sz="1400" b="1" dirty="0" smtClean="0">
                <a:solidFill>
                  <a:schemeClr val="accent3"/>
                </a:solidFill>
              </a:rPr>
              <a:t>К нему могут быть открыты субсчета</a:t>
            </a:r>
          </a:p>
          <a:p>
            <a:pPr>
              <a:buNone/>
            </a:pPr>
            <a:r>
              <a:rPr lang="ru-RU" sz="1400" b="1" dirty="0" smtClean="0">
                <a:solidFill>
                  <a:schemeClr val="accent3"/>
                </a:solidFill>
              </a:rPr>
              <a:t>01-1 Собственные ОС</a:t>
            </a:r>
          </a:p>
          <a:p>
            <a:pPr>
              <a:buNone/>
            </a:pPr>
            <a:r>
              <a:rPr lang="ru-RU" sz="1400" b="1" dirty="0" smtClean="0">
                <a:solidFill>
                  <a:schemeClr val="accent3"/>
                </a:solidFill>
              </a:rPr>
              <a:t>01-2 Арендованные ОС</a:t>
            </a:r>
          </a:p>
          <a:p>
            <a:pPr>
              <a:buNone/>
            </a:pPr>
            <a:r>
              <a:rPr lang="ru-RU" sz="1400" b="1" dirty="0" smtClean="0">
                <a:solidFill>
                  <a:schemeClr val="accent3"/>
                </a:solidFill>
              </a:rPr>
              <a:t>01-5 Выбытие ОС</a:t>
            </a:r>
          </a:p>
          <a:p>
            <a:pPr>
              <a:buNone/>
            </a:pPr>
            <a:endParaRPr lang="ru-RU" sz="1400" b="1" dirty="0" smtClean="0">
              <a:solidFill>
                <a:schemeClr val="accent3"/>
              </a:solidFill>
            </a:endParaRPr>
          </a:p>
          <a:p>
            <a:pPr>
              <a:buNone/>
            </a:pPr>
            <a:endParaRPr lang="ru-RU" sz="1400" b="1" dirty="0" smtClean="0">
              <a:solidFill>
                <a:schemeClr val="accent3"/>
              </a:solidFill>
            </a:endParaRPr>
          </a:p>
          <a:p>
            <a:pPr>
              <a:buNone/>
            </a:pPr>
            <a:r>
              <a:rPr lang="ru-RU" sz="1400" b="1" dirty="0" smtClean="0">
                <a:solidFill>
                  <a:schemeClr val="accent3"/>
                </a:solidFill>
              </a:rPr>
              <a:t> </a:t>
            </a:r>
            <a:endParaRPr lang="ru-RU" sz="1400" b="1" dirty="0">
              <a:solidFill>
                <a:schemeClr val="accent3"/>
              </a:solidFill>
            </a:endParaRPr>
          </a:p>
        </p:txBody>
      </p:sp>
      <p:sp>
        <p:nvSpPr>
          <p:cNvPr id="4" name="Цилиндр 3"/>
          <p:cNvSpPr/>
          <p:nvPr/>
        </p:nvSpPr>
        <p:spPr>
          <a:xfrm>
            <a:off x="2786050" y="1785926"/>
            <a:ext cx="5715040" cy="2571768"/>
          </a:xfrm>
          <a:prstGeom prst="can">
            <a:avLst>
              <a:gd name="adj" fmla="val 188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</a:rPr>
              <a:t>Поступление</a:t>
            </a:r>
            <a:r>
              <a:rPr lang="ru-RU" sz="1400" dirty="0" smtClean="0"/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ОС: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/>
              <a:t> </a:t>
            </a:r>
            <a:r>
              <a:rPr lang="ru-RU" sz="1400" dirty="0" smtClean="0">
                <a:solidFill>
                  <a:srgbClr val="002060"/>
                </a:solidFill>
              </a:rPr>
              <a:t>Созданы на самом предприятии при осуществлении долгосрочных вложений 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                                                 Д08К02,70,69,10,60,76       Д01К08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/>
              <a:t> </a:t>
            </a:r>
            <a:r>
              <a:rPr lang="ru-RU" sz="1400" dirty="0" smtClean="0">
                <a:solidFill>
                  <a:srgbClr val="002060"/>
                </a:solidFill>
              </a:rPr>
              <a:t>Приобретены</a:t>
            </a:r>
            <a:r>
              <a:rPr lang="ru-RU" sz="1400" dirty="0" smtClean="0"/>
              <a:t> </a:t>
            </a:r>
            <a:r>
              <a:rPr lang="ru-RU" sz="1400" dirty="0" smtClean="0">
                <a:solidFill>
                  <a:srgbClr val="002060"/>
                </a:solidFill>
              </a:rPr>
              <a:t>за плату у других организаций   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                                                 </a:t>
            </a:r>
            <a:r>
              <a:rPr lang="ru-RU" sz="1400" dirty="0" smtClean="0">
                <a:solidFill>
                  <a:schemeClr val="tx1"/>
                </a:solidFill>
              </a:rPr>
              <a:t>Д08К60        Д19К60          Д01К08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/>
              <a:t> </a:t>
            </a:r>
            <a:r>
              <a:rPr lang="ru-RU" sz="1400" dirty="0" smtClean="0">
                <a:solidFill>
                  <a:srgbClr val="002060"/>
                </a:solidFill>
              </a:rPr>
              <a:t>Получены безвозмездно от юридических и физических лиц  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                                                  </a:t>
            </a:r>
            <a:r>
              <a:rPr lang="ru-RU" sz="1400" dirty="0" smtClean="0">
                <a:solidFill>
                  <a:schemeClr val="tx1"/>
                </a:solidFill>
              </a:rPr>
              <a:t>Д08К98/2                 Д01К08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002060"/>
                </a:solidFill>
              </a:rPr>
              <a:t>Получены от учредителей в виде вклада в уставный капитал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                                                  </a:t>
            </a:r>
            <a:r>
              <a:rPr lang="ru-RU" sz="1400" dirty="0" smtClean="0">
                <a:solidFill>
                  <a:schemeClr val="tx1"/>
                </a:solidFill>
              </a:rPr>
              <a:t>Д08К75                       Д01К08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142844" y="4286256"/>
            <a:ext cx="4071966" cy="2357454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Малоценные основные средства стоимостью до 40 000 за единицу могут отражаться в качестве МПЗ на 10 счете. Это должно быть отражено в учетной политике.!!!!!!!!!!!!!!!!</a:t>
            </a:r>
            <a:endParaRPr lang="ru-RU" sz="1400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4714884"/>
            <a:ext cx="200026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1964</TotalTime>
  <Words>871</Words>
  <Application>Microsoft Office PowerPoint</Application>
  <PresentationFormat>Экран (4:3)</PresentationFormat>
  <Paragraphs>153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  дисциплина Бухгалтерский учет тема «Задачи учета основных средств. Виды оценки основных средств. Документальное оформление поступления и выбытия основных средств»  </vt:lpstr>
      <vt:lpstr>Основные понятия, изучаемые на уроке: </vt:lpstr>
      <vt:lpstr>Основные средства и задачи учета</vt:lpstr>
      <vt:lpstr>Слайд 4</vt:lpstr>
      <vt:lpstr>Слайд 5</vt:lpstr>
      <vt:lpstr>3 способа учета основных средств как инвентарного объекта</vt:lpstr>
      <vt:lpstr>Оценка основных средств</vt:lpstr>
      <vt:lpstr>Документальное оформление основных средств</vt:lpstr>
      <vt:lpstr>Поступление основных средств</vt:lpstr>
      <vt:lpstr>Методы начисление амортизации основных средств</vt:lpstr>
      <vt:lpstr>Методы начисления амортизации</vt:lpstr>
      <vt:lpstr>Аренда основных средств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Учет основных средств и нематериальных активов</dc:title>
  <dc:creator>123</dc:creator>
  <cp:lastModifiedBy>Larisa</cp:lastModifiedBy>
  <cp:revision>100</cp:revision>
  <dcterms:created xsi:type="dcterms:W3CDTF">2011-11-14T10:11:03Z</dcterms:created>
  <dcterms:modified xsi:type="dcterms:W3CDTF">2021-06-10T12:42:38Z</dcterms:modified>
</cp:coreProperties>
</file>